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59" r:id="rId4"/>
    <p:sldId id="271" r:id="rId5"/>
    <p:sldId id="270" r:id="rId6"/>
    <p:sldId id="264" r:id="rId7"/>
    <p:sldId id="260" r:id="rId8"/>
    <p:sldId id="263" r:id="rId9"/>
    <p:sldId id="261" r:id="rId10"/>
    <p:sldId id="268" r:id="rId11"/>
    <p:sldId id="265" r:id="rId12"/>
    <p:sldId id="266" r:id="rId13"/>
    <p:sldId id="275" r:id="rId14"/>
    <p:sldId id="267" r:id="rId15"/>
    <p:sldId id="274" r:id="rId16"/>
    <p:sldId id="272" r:id="rId17"/>
    <p:sldId id="273" r:id="rId18"/>
    <p:sldId id="269" r:id="rId19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509" autoAdjust="0"/>
    <p:restoredTop sz="87136" autoAdjust="0"/>
  </p:normalViewPr>
  <p:slideViewPr>
    <p:cSldViewPr>
      <p:cViewPr varScale="1">
        <p:scale>
          <a:sx n="125" d="100"/>
          <a:sy n="125" d="100"/>
        </p:scale>
        <p:origin x="120" y="259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C334B4-43C6-47FF-AFC7-2EEDB0EE66F7}" type="datetimeFigureOut">
              <a:rPr lang="en-US" smtClean="0"/>
              <a:t>2023-04-05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D3552-2F95-4E0E-B0B8-68822BB826A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B437EE-D348-4D49-8D0B-E2A12F8E030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insert lambda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7D3552-2F95-4E0E-B0B8-68822BB826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05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4 color: no more than four colors are required to color the regions of any map so that no two adjacent regions have the same color</a:t>
            </a:r>
          </a:p>
          <a:p>
            <a:endParaRPr lang="en-US" dirty="0" smtClean="0"/>
          </a:p>
          <a:p>
            <a:r>
              <a:rPr lang="en-US" dirty="0" err="1" smtClean="0"/>
              <a:t>Feit</a:t>
            </a:r>
            <a:r>
              <a:rPr lang="en-US" dirty="0" smtClean="0"/>
              <a:t>-Thompson: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first major step in the classification of finite simple groups</a:t>
            </a:r>
          </a:p>
          <a:p>
            <a:r>
              <a:rPr lang="en-US" dirty="0" smtClean="0"/>
              <a:t>states that every finite group of odd order is solvable</a:t>
            </a:r>
          </a:p>
          <a:p>
            <a:endParaRPr lang="en-US" dirty="0" smtClean="0"/>
          </a:p>
          <a:p>
            <a:r>
              <a:rPr lang="en-US" dirty="0" smtClean="0"/>
              <a:t>Saved slide</a:t>
            </a:r>
            <a:r>
              <a:rPr lang="en-US" baseline="0" dirty="0" smtClean="0"/>
              <a:t> space: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Hales' proof of Kepler conjecture (HOL Light and Isabelle)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7D3552-2F95-4E0E-B0B8-68822BB826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440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80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61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42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23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04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6668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46021-58C3-4E5D-8BBB-4314F2568516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CF43D-0ED1-4F29-8E1D-57BE7B33A4CE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2BCD8-AC7F-41EA-AADA-21D27CA8744F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B0D8-CAA7-4329-BBEE-2722B0535505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3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1pPr>
            <a:lvl2pPr marL="38098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BB950-6BB1-4F84-8BB1-8261E03229D7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333"/>
            </a:lvl1pPr>
            <a:lvl2pPr>
              <a:defRPr sz="2000"/>
            </a:lvl2pPr>
            <a:lvl3pPr>
              <a:defRPr sz="1667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333"/>
            </a:lvl1pPr>
            <a:lvl2pPr>
              <a:defRPr sz="2000"/>
            </a:lvl2pPr>
            <a:lvl3pPr>
              <a:defRPr sz="1667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3E42-D0E6-44FB-B701-FD74B390060D}" type="datetime1">
              <a:rPr lang="en-US" smtClean="0"/>
              <a:t>2023-04-05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000"/>
            </a:lvl1pPr>
            <a:lvl2pPr>
              <a:defRPr sz="1667"/>
            </a:lvl2pPr>
            <a:lvl3pPr>
              <a:defRPr sz="15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000"/>
            </a:lvl1pPr>
            <a:lvl2pPr>
              <a:defRPr sz="1667"/>
            </a:lvl2pPr>
            <a:lvl3pPr>
              <a:defRPr sz="15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372E4-3D07-4C00-BCD2-0C4366E79F13}" type="datetime1">
              <a:rPr lang="en-US" smtClean="0"/>
              <a:t>2023-04-05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57863-361C-4082-9348-6A60EAF4CF78}" type="datetime1">
              <a:rPr lang="en-US" smtClean="0"/>
              <a:t>2023-04-05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EC4AD-9339-4E3E-BA65-ACDE4A64233E}" type="datetime1">
              <a:rPr lang="en-US" smtClean="0"/>
              <a:t>2023-04-05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1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03CB3-1185-4EB7-94FC-026336EF999E}" type="datetime1">
              <a:rPr lang="en-US" smtClean="0"/>
              <a:t>2023-04-05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1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C0514-54E2-464B-829E-09FA4B9C1B21}" type="datetime1">
              <a:rPr lang="en-US" smtClean="0"/>
              <a:t>2023-04-05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F7E12-C93A-4B3A-BC88-E4170706B5A5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mpi-sp-pap-2023.github.io/book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104900"/>
            <a:ext cx="6794500" cy="1225021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rgbClr val="C00000"/>
                </a:solidFill>
              </a:rPr>
              <a:t>Proofs are Programs</a:t>
            </a:r>
            <a:br>
              <a:rPr lang="en-US" sz="6000" b="1" dirty="0" smtClean="0">
                <a:solidFill>
                  <a:srgbClr val="C00000"/>
                </a:solidFill>
              </a:rPr>
            </a:br>
            <a:r>
              <a:rPr lang="en-US" sz="3200" b="1" dirty="0" smtClean="0">
                <a:solidFill>
                  <a:srgbClr val="C00000"/>
                </a:solidFill>
              </a:rPr>
              <a:t>Summer 2023 @ Ruhr Uni Bochum</a:t>
            </a:r>
            <a:endParaRPr lang="en-US" sz="4800" b="1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238500"/>
            <a:ext cx="9144000" cy="1079500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tx1"/>
                </a:solidFill>
              </a:rPr>
              <a:t>Lecturers: </a:t>
            </a:r>
            <a:r>
              <a:rPr lang="en-US" sz="3000" dirty="0" smtClean="0">
                <a:solidFill>
                  <a:schemeClr val="tx1"/>
                </a:solidFill>
              </a:rPr>
              <a:t>C</a:t>
            </a:r>
            <a:r>
              <a:rPr lang="ro-RO" sz="3000" dirty="0">
                <a:solidFill>
                  <a:schemeClr val="tx1"/>
                </a:solidFill>
              </a:rPr>
              <a:t>ătălin </a:t>
            </a:r>
            <a:r>
              <a:rPr lang="ro-RO" sz="3000" dirty="0" smtClean="0">
                <a:solidFill>
                  <a:schemeClr val="tx1"/>
                </a:solidFill>
              </a:rPr>
              <a:t>Hrițcu</a:t>
            </a:r>
            <a:r>
              <a:rPr lang="en-US" sz="3000" dirty="0" smtClean="0">
                <a:solidFill>
                  <a:schemeClr val="tx1"/>
                </a:solidFill>
              </a:rPr>
              <a:t> and Clara Schneidewind</a:t>
            </a:r>
          </a:p>
          <a:p>
            <a:r>
              <a:rPr lang="en-US" sz="3000" b="1" dirty="0" smtClean="0">
                <a:solidFill>
                  <a:schemeClr val="tx1"/>
                </a:solidFill>
              </a:rPr>
              <a:t>   TAs:</a:t>
            </a:r>
            <a:r>
              <a:rPr lang="en-US" sz="3000" dirty="0" smtClean="0">
                <a:solidFill>
                  <a:schemeClr val="tx1"/>
                </a:solidFill>
              </a:rPr>
              <a:t> </a:t>
            </a:r>
            <a:r>
              <a:rPr lang="en-US" sz="3000" dirty="0">
                <a:solidFill>
                  <a:schemeClr val="tx1"/>
                </a:solidFill>
              </a:rPr>
              <a:t>Sebastian </a:t>
            </a:r>
            <a:r>
              <a:rPr lang="en-US" sz="3000" dirty="0" smtClean="0">
                <a:solidFill>
                  <a:schemeClr val="tx1"/>
                </a:solidFill>
              </a:rPr>
              <a:t>Holler and Maxi Wuttke</a:t>
            </a:r>
            <a:endParaRPr lang="en-US" sz="3000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Max Planck Institute for Security and Privacy (MPI-SP)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EDDCC-B077-4820-BE21-09B982673849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700" y="876300"/>
            <a:ext cx="1758700" cy="1950724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794208"/>
            <a:ext cx="4343399" cy="18779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"/>
            <a:ext cx="8382000" cy="952500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Machine-checked proofs of </a:t>
            </a:r>
            <a:r>
              <a:rPr lang="en-US" sz="3600" b="1" dirty="0" smtClean="0">
                <a:solidFill>
                  <a:schemeClr val="tx2"/>
                </a:solidFill>
              </a:rPr>
              <a:t>math theorems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67064"/>
            <a:ext cx="8382000" cy="3771636"/>
          </a:xfrm>
        </p:spPr>
        <p:txBody>
          <a:bodyPr>
            <a:noAutofit/>
          </a:bodyPr>
          <a:lstStyle/>
          <a:p>
            <a:r>
              <a:rPr lang="en-US" sz="2400" b="1" dirty="0" smtClean="0"/>
              <a:t>The 4-color theorem</a:t>
            </a:r>
          </a:p>
          <a:p>
            <a:pPr lvl="1"/>
            <a:r>
              <a:rPr lang="en-US" sz="2000" dirty="0" smtClean="0"/>
              <a:t>proved in 1976, simplified in 1996</a:t>
            </a:r>
          </a:p>
          <a:p>
            <a:pPr lvl="1"/>
            <a:r>
              <a:rPr lang="en-US" sz="2000" dirty="0" smtClean="0"/>
              <a:t>proofs rely on a computer</a:t>
            </a:r>
          </a:p>
          <a:p>
            <a:pPr lvl="1"/>
            <a:r>
              <a:rPr lang="en-US" sz="2000" dirty="0" smtClean="0"/>
              <a:t>infeasible </a:t>
            </a:r>
            <a:r>
              <a:rPr lang="en-US" sz="2000" dirty="0"/>
              <a:t>for a human to </a:t>
            </a:r>
            <a:r>
              <a:rPr lang="en-US" sz="2000" dirty="0" smtClean="0"/>
              <a:t>check</a:t>
            </a:r>
          </a:p>
          <a:p>
            <a:pPr lvl="1"/>
            <a:r>
              <a:rPr lang="en-US" sz="2000" dirty="0" smtClean="0"/>
              <a:t>initially not </a:t>
            </a:r>
            <a:r>
              <a:rPr lang="en-US" sz="2000" dirty="0"/>
              <a:t>accepted by all mathematicians</a:t>
            </a:r>
          </a:p>
          <a:p>
            <a:pPr lvl="1"/>
            <a:r>
              <a:rPr lang="en-US" sz="2000" dirty="0" smtClean="0"/>
              <a:t>mechanized in Coq by Georges </a:t>
            </a:r>
            <a:r>
              <a:rPr lang="en-US" sz="2000" dirty="0" err="1" smtClean="0"/>
              <a:t>Gonthier</a:t>
            </a:r>
            <a:r>
              <a:rPr lang="en-US" sz="2000" dirty="0" smtClean="0"/>
              <a:t> in 2005 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Odd </a:t>
            </a:r>
            <a:r>
              <a:rPr lang="en-US" sz="2400" b="1" dirty="0" smtClean="0"/>
              <a:t>order theorem (</a:t>
            </a:r>
            <a:r>
              <a:rPr lang="en-US" sz="2400" b="1" dirty="0" err="1" smtClean="0"/>
              <a:t>Feit</a:t>
            </a:r>
            <a:r>
              <a:rPr lang="en-US" sz="2400" b="1" dirty="0" smtClean="0"/>
              <a:t>-Thompson)</a:t>
            </a:r>
          </a:p>
          <a:p>
            <a:pPr lvl="1"/>
            <a:r>
              <a:rPr lang="en-US" sz="2000" dirty="0" smtClean="0"/>
              <a:t>Coq proof from 2012 introduced the Mathematical </a:t>
            </a:r>
            <a:r>
              <a:rPr lang="en-US" sz="2000" dirty="0"/>
              <a:t>Components </a:t>
            </a:r>
            <a:r>
              <a:rPr lang="en-US" sz="2000" dirty="0" smtClean="0"/>
              <a:t>library</a:t>
            </a:r>
          </a:p>
          <a:p>
            <a:pPr>
              <a:lnSpc>
                <a:spcPct val="120000"/>
              </a:lnSpc>
            </a:pPr>
            <a:r>
              <a:rPr lang="en-US" sz="2400" b="1" dirty="0" smtClean="0"/>
              <a:t>Construction </a:t>
            </a:r>
            <a:r>
              <a:rPr lang="en-US" sz="2400" b="1" dirty="0"/>
              <a:t>of perfectoid spaces</a:t>
            </a:r>
            <a:r>
              <a:rPr lang="en-US" sz="2400" dirty="0"/>
              <a:t> </a:t>
            </a:r>
            <a:r>
              <a:rPr lang="en-US" sz="2400" dirty="0" smtClean="0"/>
              <a:t>(</a:t>
            </a:r>
            <a:r>
              <a:rPr lang="en-US" sz="2400" dirty="0" smtClean="0"/>
              <a:t>Peter </a:t>
            </a:r>
            <a:r>
              <a:rPr lang="en-US" sz="2400" dirty="0" err="1" smtClean="0"/>
              <a:t>Scholze</a:t>
            </a:r>
            <a:r>
              <a:rPr lang="en-US" sz="2400" dirty="0" smtClean="0"/>
              <a:t>, </a:t>
            </a:r>
            <a:r>
              <a:rPr lang="en-US" sz="2400" dirty="0" smtClean="0"/>
              <a:t>Lean</a:t>
            </a:r>
            <a:r>
              <a:rPr lang="en-US" sz="2400" dirty="0" smtClean="0"/>
              <a:t>)</a:t>
            </a:r>
          </a:p>
          <a:p>
            <a:pPr lvl="1"/>
            <a:r>
              <a:rPr lang="en-US" sz="2000" dirty="0" err="1" smtClean="0"/>
              <a:t>Mathlib</a:t>
            </a:r>
            <a:r>
              <a:rPr lang="en-US" sz="2000" dirty="0" smtClean="0"/>
              <a:t> math library for Lean has over 100,000 theorems, over 1,000,000 lines of code, and an active community including many mathematicians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629400" y="2653652"/>
            <a:ext cx="25612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[World map from Wikipedia]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55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This course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229600" cy="3771636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</a:rPr>
              <a:t>Write purely functional programs in Coq</a:t>
            </a:r>
            <a:endParaRPr lang="en-US" sz="2400" b="1" dirty="0">
              <a:solidFill>
                <a:schemeClr val="tx2"/>
              </a:solidFill>
            </a:endParaRPr>
          </a:p>
          <a:p>
            <a:pPr lvl="1"/>
            <a:r>
              <a:rPr lang="en-US" sz="2000" dirty="0" smtClean="0"/>
              <a:t>natural numbers, lists, maps, trees, program syntax</a:t>
            </a:r>
          </a:p>
          <a:p>
            <a:r>
              <a:rPr lang="en-US" sz="2400" b="1" dirty="0" smtClean="0">
                <a:solidFill>
                  <a:schemeClr val="tx2"/>
                </a:solidFill>
              </a:rPr>
              <a:t>Verify these programs by proving theorems about them</a:t>
            </a:r>
          </a:p>
          <a:p>
            <a:pPr lvl="1"/>
            <a:r>
              <a:rPr lang="en-US" sz="2000" dirty="0" smtClean="0"/>
              <a:t>case analysis, induction, inversion, ...</a:t>
            </a:r>
            <a:endParaRPr lang="en-US" sz="2000" dirty="0"/>
          </a:p>
          <a:p>
            <a:r>
              <a:rPr lang="en-US" sz="2400" b="1" dirty="0">
                <a:solidFill>
                  <a:schemeClr val="tx2"/>
                </a:solidFill>
              </a:rPr>
              <a:t>Curry-Howard correspondence</a:t>
            </a:r>
          </a:p>
          <a:p>
            <a:pPr lvl="1"/>
            <a:r>
              <a:rPr lang="en-US" sz="2000" dirty="0"/>
              <a:t>proofs = </a:t>
            </a:r>
            <a:r>
              <a:rPr lang="en-US" sz="2000" dirty="0" smtClean="0"/>
              <a:t>typed purely </a:t>
            </a:r>
            <a:r>
              <a:rPr lang="en-US" sz="2000" dirty="0"/>
              <a:t>functional </a:t>
            </a:r>
            <a:r>
              <a:rPr lang="en-US" sz="2000" dirty="0" smtClean="0"/>
              <a:t>programs</a:t>
            </a:r>
            <a:endParaRPr lang="en-US" sz="2400" b="1" dirty="0" smtClean="0">
              <a:solidFill>
                <a:schemeClr val="tx2"/>
              </a:solidFill>
            </a:endParaRPr>
          </a:p>
          <a:p>
            <a:endParaRPr lang="en-US" sz="2400" b="1" dirty="0" smtClean="0">
              <a:solidFill>
                <a:schemeClr val="tx2"/>
              </a:solidFill>
            </a:endParaRPr>
          </a:p>
          <a:p>
            <a:r>
              <a:rPr lang="en-US" sz="2400" b="1" dirty="0" smtClean="0">
                <a:solidFill>
                  <a:schemeClr val="tx2"/>
                </a:solidFill>
              </a:rPr>
              <a:t>Advice: focus, ask questions, interact</a:t>
            </a:r>
            <a:endParaRPr lang="en-US" sz="2400" b="1" dirty="0" smtClean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228865"/>
            <a:ext cx="1600200" cy="177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400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86300"/>
            <a:ext cx="8229600" cy="9525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Textbook written in Coq; our version at:</a:t>
            </a:r>
            <a:r>
              <a:rPr lang="en-US" sz="3200" b="1" dirty="0"/>
              <a:t/>
            </a:r>
            <a:br>
              <a:rPr lang="en-US" sz="3200" b="1" dirty="0"/>
            </a:br>
            <a:r>
              <a:rPr lang="en-US" sz="2400" b="1" u="sng" dirty="0">
                <a:solidFill>
                  <a:schemeClr val="tx2">
                    <a:lumMod val="60000"/>
                    <a:lumOff val="40000"/>
                  </a:schemeClr>
                </a:solidFill>
                <a:hlinkClick r:id="rId2"/>
              </a:rPr>
              <a:t>https://mpi-sp-pap-2023.github.io/book</a:t>
            </a:r>
            <a:endParaRPr lang="en-US" sz="3600" b="1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14300"/>
            <a:ext cx="5903776" cy="438377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Lecture logistics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12 lectures: first 6 by Clara, last 6 by Catalin</a:t>
            </a:r>
          </a:p>
          <a:p>
            <a:r>
              <a:rPr lang="en-US" dirty="0" smtClean="0"/>
              <a:t>Public holidays, so no lecture on 18 May and 8 June</a:t>
            </a:r>
          </a:p>
          <a:p>
            <a:r>
              <a:rPr lang="en-US" dirty="0" smtClean="0"/>
              <a:t>Vacation 29 May to 2 June, so no lecture, no tutorials</a:t>
            </a:r>
          </a:p>
          <a:p>
            <a:r>
              <a:rPr lang="en-US" dirty="0" smtClean="0"/>
              <a:t>Starting next week only in presence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6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Exercises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76300"/>
            <a:ext cx="8229600" cy="4495800"/>
          </a:xfrm>
        </p:spPr>
        <p:txBody>
          <a:bodyPr>
            <a:normAutofit/>
          </a:bodyPr>
          <a:lstStyle/>
          <a:p>
            <a:r>
              <a:rPr lang="en-US" sz="2000" b="1" dirty="0" smtClean="0"/>
              <a:t>This is a very hands on course</a:t>
            </a:r>
          </a:p>
          <a:p>
            <a:pPr lvl="1"/>
            <a:r>
              <a:rPr lang="en-US" sz="1800" dirty="0" smtClean="0"/>
              <a:t>Coq </a:t>
            </a:r>
            <a:r>
              <a:rPr lang="en-US" sz="1800" dirty="0"/>
              <a:t>turns </a:t>
            </a:r>
            <a:r>
              <a:rPr lang="en-US" sz="1800" dirty="0" smtClean="0"/>
              <a:t>proofs </a:t>
            </a:r>
            <a:r>
              <a:rPr lang="en-US" sz="1800" dirty="0"/>
              <a:t>&amp; logic into </a:t>
            </a:r>
            <a:r>
              <a:rPr lang="en-US" sz="1800" dirty="0" smtClean="0"/>
              <a:t>programming, and it's fun!</a:t>
            </a:r>
            <a:endParaRPr lang="en-US" sz="1800" dirty="0" smtClean="0"/>
          </a:p>
          <a:p>
            <a:r>
              <a:rPr lang="en-US" sz="2000" b="1" dirty="0" smtClean="0"/>
              <a:t>New exercise sheet will be released after most courses</a:t>
            </a:r>
          </a:p>
          <a:p>
            <a:pPr lvl="1"/>
            <a:r>
              <a:rPr lang="en-US" sz="1800" dirty="0" smtClean="0"/>
              <a:t>1(-2)</a:t>
            </a:r>
            <a:r>
              <a:rPr lang="en-US" sz="1800" dirty="0" smtClean="0"/>
              <a:t> Coq file(s) with holes you have to fill (basically 1-2 book chapters)</a:t>
            </a:r>
          </a:p>
          <a:p>
            <a:pPr lvl="1"/>
            <a:r>
              <a:rPr lang="en-US" sz="1800" dirty="0" smtClean="0"/>
              <a:t>so there will be 8-10 exercise sheets in total</a:t>
            </a:r>
            <a:endParaRPr lang="en-US" sz="1800" dirty="0" smtClean="0"/>
          </a:p>
          <a:p>
            <a:r>
              <a:rPr lang="en-US" sz="2000" dirty="0" smtClean="0"/>
              <a:t>You have to </a:t>
            </a:r>
            <a:r>
              <a:rPr lang="en-US" sz="2000" b="1" dirty="0" smtClean="0"/>
              <a:t>turn in your solution before next course</a:t>
            </a:r>
          </a:p>
          <a:p>
            <a:pPr lvl="1"/>
            <a:r>
              <a:rPr lang="en-US" sz="1800" dirty="0"/>
              <a:t>u</a:t>
            </a:r>
            <a:r>
              <a:rPr lang="en-US" sz="1800" dirty="0" smtClean="0"/>
              <a:t>p to </a:t>
            </a:r>
            <a:r>
              <a:rPr lang="en-US" sz="1800" dirty="0" smtClean="0"/>
              <a:t>Wednesday at 23:59</a:t>
            </a:r>
          </a:p>
          <a:p>
            <a:pPr lvl="1"/>
            <a:r>
              <a:rPr lang="en-US" sz="1800" dirty="0" smtClean="0"/>
              <a:t>Easter exception: this week's exercise sheet is due in 2 weeks</a:t>
            </a:r>
          </a:p>
          <a:p>
            <a:r>
              <a:rPr lang="en-US" sz="2000" b="1" dirty="0" smtClean="0"/>
              <a:t>We'll be </a:t>
            </a:r>
            <a:r>
              <a:rPr lang="en-US" sz="2000" b="1" dirty="0"/>
              <a:t>using </a:t>
            </a:r>
            <a:r>
              <a:rPr lang="en-US" sz="2000" b="1" dirty="0" smtClean="0"/>
              <a:t>Moodle</a:t>
            </a:r>
            <a:r>
              <a:rPr lang="en-US" sz="2000" dirty="0" smtClean="0"/>
              <a:t> </a:t>
            </a:r>
            <a:r>
              <a:rPr lang="en-US" sz="2000" dirty="0"/>
              <a:t>(</a:t>
            </a:r>
            <a:r>
              <a:rPr lang="en-US" sz="2000" dirty="0" smtClean="0"/>
              <a:t>probably for everything)</a:t>
            </a:r>
          </a:p>
          <a:p>
            <a:r>
              <a:rPr lang="en-US" sz="2000" b="1" dirty="0" smtClean="0"/>
              <a:t>Exercises count for 40% of final grade</a:t>
            </a:r>
            <a:r>
              <a:rPr lang="en-US" sz="2000" dirty="0" smtClean="0"/>
              <a:t> (+5% in bonus points)</a:t>
            </a:r>
          </a:p>
          <a:p>
            <a:pPr lvl="1"/>
            <a:r>
              <a:rPr lang="en-US" sz="2000" dirty="0" smtClean="0"/>
              <a:t>not required to do the optional exercises; they don't count for grade</a:t>
            </a:r>
          </a:p>
          <a:p>
            <a:r>
              <a:rPr lang="en-US" sz="2000" b="1" dirty="0" smtClean="0"/>
              <a:t>Exercises highly recommended even if you're not taking this for credit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46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Tutorials: Q&amp;A about the exercise sheets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8700"/>
            <a:ext cx="8229600" cy="4115859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TAs</a:t>
            </a:r>
            <a:r>
              <a:rPr lang="en-US" sz="2400" b="1" dirty="0"/>
              <a:t>:</a:t>
            </a:r>
            <a:r>
              <a:rPr lang="en-US" sz="2400" dirty="0"/>
              <a:t> Sebastian Holler and Maxi </a:t>
            </a:r>
            <a:r>
              <a:rPr lang="en-US" sz="2400" dirty="0" err="1" smtClean="0"/>
              <a:t>Wuttke</a:t>
            </a:r>
            <a:endParaRPr lang="en-US" sz="2400" dirty="0" smtClean="0"/>
          </a:p>
          <a:p>
            <a:r>
              <a:rPr lang="en-US" sz="2400" b="1" dirty="0" smtClean="0"/>
              <a:t>Monday 12:00-14:00 </a:t>
            </a:r>
            <a:r>
              <a:rPr lang="en-US" sz="2400" dirty="0" smtClean="0"/>
              <a:t>and</a:t>
            </a:r>
            <a:r>
              <a:rPr lang="en-US" sz="2400" b="1" dirty="0" smtClean="0"/>
              <a:t> Tuesday 12:00-14:00</a:t>
            </a:r>
            <a:endParaRPr lang="en-US" sz="2400" b="1" dirty="0" smtClean="0"/>
          </a:p>
          <a:p>
            <a:r>
              <a:rPr lang="en-US" sz="2400" dirty="0" smtClean="0"/>
              <a:t>You can come and ask questions about the exercise sheets</a:t>
            </a:r>
          </a:p>
          <a:p>
            <a:r>
              <a:rPr lang="en-US" sz="2400" dirty="0" smtClean="0"/>
              <a:t>Can also work on your own during tutorials</a:t>
            </a:r>
          </a:p>
          <a:p>
            <a:pPr lvl="1"/>
            <a:r>
              <a:rPr lang="en-US" sz="2066" dirty="0" smtClean="0"/>
              <a:t>and ask questions as they arise</a:t>
            </a:r>
          </a:p>
          <a:p>
            <a:r>
              <a:rPr lang="en-US" sz="2400" dirty="0" smtClean="0"/>
              <a:t>If you manage to solve all </a:t>
            </a:r>
            <a:r>
              <a:rPr lang="en-US" sz="2400" dirty="0"/>
              <a:t>the exercises and prefer to not </a:t>
            </a:r>
            <a:r>
              <a:rPr lang="en-US" sz="2400" dirty="0" smtClean="0"/>
              <a:t>come, </a:t>
            </a:r>
            <a:r>
              <a:rPr lang="en-US" sz="2400" dirty="0" smtClean="0"/>
              <a:t>no problem, you are not forced to come</a:t>
            </a:r>
          </a:p>
          <a:p>
            <a:pPr lvl="1"/>
            <a:r>
              <a:rPr lang="en-US" sz="2066" dirty="0" smtClean="0"/>
              <a:t>can sometimes still get good advice though</a:t>
            </a:r>
          </a:p>
          <a:p>
            <a:pPr lvl="1"/>
            <a:r>
              <a:rPr lang="en-US" sz="2066" dirty="0" smtClean="0"/>
              <a:t>can also ask about old assignments (solutions anyway on Moodle)</a:t>
            </a:r>
          </a:p>
          <a:p>
            <a:r>
              <a:rPr lang="en-US" sz="2400" dirty="0" smtClean="0"/>
              <a:t>Seems okay to arrive late / leave early (e.g. to have lunch)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61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Exams</a:t>
            </a:r>
            <a:endParaRPr lang="en-US" b="1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smtClean="0"/>
              <a:t>Midterm exam</a:t>
            </a:r>
            <a:r>
              <a:rPr lang="en-US" dirty="0" smtClean="0"/>
              <a:t> (optional)</a:t>
            </a:r>
          </a:p>
          <a:p>
            <a:pPr lvl="1"/>
            <a:r>
              <a:rPr lang="en-US" dirty="0" smtClean="0"/>
              <a:t>practice for the final exam</a:t>
            </a:r>
          </a:p>
          <a:p>
            <a:pPr lvl="1"/>
            <a:r>
              <a:rPr lang="en-US" dirty="0" smtClean="0"/>
              <a:t>also written</a:t>
            </a:r>
            <a:r>
              <a:rPr lang="en-US" dirty="0"/>
              <a:t>, on </a:t>
            </a:r>
            <a:r>
              <a:rPr lang="en-US" dirty="0" smtClean="0"/>
              <a:t>paper</a:t>
            </a:r>
          </a:p>
          <a:p>
            <a:pPr lvl="1"/>
            <a:r>
              <a:rPr lang="en-US" dirty="0" smtClean="0"/>
              <a:t>duration: 60 minutes</a:t>
            </a:r>
          </a:p>
          <a:p>
            <a:pPr lvl="1"/>
            <a:r>
              <a:rPr lang="en-US" dirty="0" smtClean="0"/>
              <a:t>bonus points: up to 10%</a:t>
            </a:r>
          </a:p>
          <a:p>
            <a:pPr lvl="1"/>
            <a:r>
              <a:rPr lang="en-US" dirty="0" smtClean="0"/>
              <a:t>date: 23 May, 13:00-14:00</a:t>
            </a:r>
          </a:p>
          <a:p>
            <a:pPr lvl="1"/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smtClean="0"/>
              <a:t>Final exam</a:t>
            </a:r>
          </a:p>
          <a:p>
            <a:pPr lvl="1"/>
            <a:r>
              <a:rPr lang="en-US" dirty="0" smtClean="0"/>
              <a:t>written, on paper</a:t>
            </a:r>
          </a:p>
          <a:p>
            <a:pPr lvl="2"/>
            <a:r>
              <a:rPr lang="en-US" dirty="0" smtClean="0"/>
              <a:t>so we will also teach you how to</a:t>
            </a:r>
            <a:br>
              <a:rPr lang="en-US" dirty="0" smtClean="0"/>
            </a:br>
            <a:r>
              <a:rPr lang="en-US" dirty="0" smtClean="0"/>
              <a:t>write down proofs informally</a:t>
            </a:r>
          </a:p>
          <a:p>
            <a:pPr lvl="1"/>
            <a:r>
              <a:rPr lang="en-US" dirty="0" smtClean="0"/>
              <a:t>duration: 120 minutes</a:t>
            </a:r>
          </a:p>
          <a:p>
            <a:pPr lvl="1"/>
            <a:r>
              <a:rPr lang="en-US" dirty="0" smtClean="0"/>
              <a:t>60% of the grade</a:t>
            </a:r>
          </a:p>
          <a:p>
            <a:pPr lvl="1"/>
            <a:r>
              <a:rPr lang="en-US" dirty="0" smtClean="0"/>
              <a:t>date: 3 August</a:t>
            </a:r>
          </a:p>
          <a:p>
            <a:pPr lvl="1"/>
            <a:r>
              <a:rPr lang="en-US" dirty="0" smtClean="0"/>
              <a:t>re-exam: 19 September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86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Final grade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5086" y="3515071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56086" y="3515071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37086" y="3514917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18086" y="3514917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97543" y="3514917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477000" y="3514917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051086" y="3515225"/>
            <a:ext cx="381000" cy="838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432086" y="3515225"/>
            <a:ext cx="381000" cy="838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813086" y="3515071"/>
            <a:ext cx="381000" cy="838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194086" y="3515071"/>
            <a:ext cx="381000" cy="838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 Brace 18"/>
          <p:cNvSpPr/>
          <p:nvPr/>
        </p:nvSpPr>
        <p:spPr>
          <a:xfrm rot="5400000">
            <a:off x="3727206" y="2670123"/>
            <a:ext cx="152246" cy="1537342"/>
          </a:xfrm>
          <a:prstGeom prst="lef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3083373" y="3069231"/>
            <a:ext cx="1641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Exercises (40%)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811130" y="3069231"/>
            <a:ext cx="1807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Final exam (60%)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22" name="Left Brace 21"/>
          <p:cNvSpPr/>
          <p:nvPr/>
        </p:nvSpPr>
        <p:spPr>
          <a:xfrm rot="5400000">
            <a:off x="5638800" y="2295871"/>
            <a:ext cx="152400" cy="2286000"/>
          </a:xfrm>
          <a:prstGeom prst="leftBrac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854914" y="3515071"/>
            <a:ext cx="381000" cy="8382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781800" y="3069231"/>
            <a:ext cx="226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Midterm (10% bonus)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25" name="Left Brace 24"/>
          <p:cNvSpPr/>
          <p:nvPr/>
        </p:nvSpPr>
        <p:spPr>
          <a:xfrm rot="5400000">
            <a:off x="6970757" y="3246675"/>
            <a:ext cx="152400" cy="377914"/>
          </a:xfrm>
          <a:prstGeom prst="leftBrac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840767" y="3514917"/>
            <a:ext cx="202993" cy="8382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 Brace 26"/>
          <p:cNvSpPr/>
          <p:nvPr/>
        </p:nvSpPr>
        <p:spPr>
          <a:xfrm rot="5400000">
            <a:off x="2864180" y="3336172"/>
            <a:ext cx="152246" cy="199073"/>
          </a:xfrm>
          <a:prstGeom prst="leftBrac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038398" y="3069539"/>
            <a:ext cx="2162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Exercises (5% bonus)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29" name="Left Brace 28"/>
          <p:cNvSpPr/>
          <p:nvPr/>
        </p:nvSpPr>
        <p:spPr>
          <a:xfrm rot="16200000">
            <a:off x="4875257" y="2525398"/>
            <a:ext cx="152400" cy="3806914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048000" y="4505671"/>
            <a:ext cx="427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You need 50% </a:t>
            </a:r>
            <a:r>
              <a:rPr lang="en-US" b="1" dirty="0"/>
              <a:t>of this </a:t>
            </a:r>
            <a:r>
              <a:rPr lang="en-US" b="1" dirty="0" smtClean="0"/>
              <a:t>to pass and get credit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3048000" y="4850368"/>
            <a:ext cx="4035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You need close to 100% </a:t>
            </a:r>
            <a:r>
              <a:rPr lang="en-US" b="1" dirty="0"/>
              <a:t>of this </a:t>
            </a:r>
            <a:r>
              <a:rPr lang="en-US" b="1" dirty="0" smtClean="0"/>
              <a:t>to get 1.0</a:t>
            </a:r>
            <a:endParaRPr lang="en-US" b="1" dirty="0"/>
          </a:p>
        </p:txBody>
      </p:sp>
      <p:sp>
        <p:nvSpPr>
          <p:cNvPr id="32" name="Content Placeholder 8"/>
          <p:cNvSpPr>
            <a:spLocks noGrp="1"/>
          </p:cNvSpPr>
          <p:nvPr>
            <p:ph sz="half" idx="1"/>
          </p:nvPr>
        </p:nvSpPr>
        <p:spPr>
          <a:xfrm>
            <a:off x="457200" y="914664"/>
            <a:ext cx="4038600" cy="1759122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CASA PhD students</a:t>
            </a:r>
          </a:p>
          <a:p>
            <a:pPr lvl="1"/>
            <a:r>
              <a:rPr lang="en-US" dirty="0" smtClean="0"/>
              <a:t>attendance requirement</a:t>
            </a:r>
            <a:br>
              <a:rPr lang="en-US" dirty="0" smtClean="0"/>
            </a:br>
            <a:r>
              <a:rPr lang="en-US" dirty="0" smtClean="0"/>
              <a:t>is to receive 50% of the exercises score</a:t>
            </a:r>
          </a:p>
        </p:txBody>
      </p:sp>
      <p:sp>
        <p:nvSpPr>
          <p:cNvPr id="33" name="Content Placeholder 9"/>
          <p:cNvSpPr txBox="1">
            <a:spLocks/>
          </p:cNvSpPr>
          <p:nvPr/>
        </p:nvSpPr>
        <p:spPr>
          <a:xfrm>
            <a:off x="4648200" y="914664"/>
            <a:ext cx="4399348" cy="1809254"/>
          </a:xfrm>
          <a:prstGeom prst="rect">
            <a:avLst/>
          </a:prstGeom>
        </p:spPr>
        <p:txBody>
          <a:bodyPr/>
          <a:lstStyle>
            <a:lvl1pPr marL="285739" indent="-285739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19100" indent="-238115" algn="l" defTabSz="7619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You can get </a:t>
            </a:r>
            <a:r>
              <a:rPr lang="en-US" b="1" dirty="0" smtClean="0"/>
              <a:t>credit if you study</a:t>
            </a:r>
          </a:p>
          <a:p>
            <a:pPr lvl="1"/>
            <a:r>
              <a:rPr lang="en-US" dirty="0" smtClean="0"/>
              <a:t>Computer Science BSc</a:t>
            </a:r>
          </a:p>
          <a:p>
            <a:pPr lvl="1"/>
            <a:r>
              <a:rPr lang="en-US" dirty="0" smtClean="0"/>
              <a:t>IT Security BSc and MSc</a:t>
            </a:r>
          </a:p>
          <a:p>
            <a:pPr lvl="1"/>
            <a:r>
              <a:rPr lang="en-US" dirty="0" smtClean="0"/>
              <a:t>Mathematics MSc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3432086" y="2171700"/>
            <a:ext cx="225514" cy="9215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46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  <p:bldP spid="20" grpId="0"/>
      <p:bldP spid="21" grpId="0"/>
      <p:bldP spid="22" grpId="0" animBg="1"/>
      <p:bldP spid="23" grpId="0" animBg="1"/>
      <p:bldP spid="24" grpId="0"/>
      <p:bldP spid="25" grpId="0" animBg="1"/>
      <p:bldP spid="26" grpId="0" animBg="1"/>
      <p:bldP spid="27" grpId="0" animBg="1"/>
      <p:bldP spid="28" grpId="0"/>
      <p:bldP spid="29" grpId="0" animBg="1"/>
      <p:bldP spid="30" grpId="0"/>
      <p:bldP spid="31" grpId="0"/>
      <p:bldP spid="32" grpId="0" build="p"/>
      <p:bldP spid="3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66700"/>
            <a:ext cx="9144000" cy="163803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 smtClean="0"/>
              <a:t>Already considering follow up course</a:t>
            </a:r>
            <a:r>
              <a:rPr lang="en-US" sz="2800" dirty="0" smtClean="0"/>
              <a:t> (next semester?)</a:t>
            </a:r>
            <a:br>
              <a:rPr lang="en-US" sz="2800" dirty="0" smtClean="0"/>
            </a:br>
            <a:r>
              <a:rPr lang="en-US" sz="2400" b="1" dirty="0" smtClean="0">
                <a:solidFill>
                  <a:srgbClr val="C00000"/>
                </a:solidFill>
              </a:rPr>
              <a:t>Foundations of Programming Languages, Verification, and </a:t>
            </a:r>
            <a:r>
              <a:rPr lang="en-US" sz="2400" b="1" u="sng" dirty="0" smtClean="0">
                <a:solidFill>
                  <a:srgbClr val="C00000"/>
                </a:solidFill>
              </a:rPr>
              <a:t>Security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18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7300"/>
            <a:ext cx="3376017" cy="4076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47800"/>
            <a:ext cx="3376017" cy="4076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828800"/>
            <a:ext cx="3376017" cy="407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247900"/>
            <a:ext cx="3352800" cy="40486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849" y="2743200"/>
            <a:ext cx="3364751" cy="4076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659" y="3299195"/>
            <a:ext cx="3346141" cy="40767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>
            <a:off x="3657600" y="1123818"/>
            <a:ext cx="304800" cy="895482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712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This </a:t>
            </a:r>
            <a:r>
              <a:rPr lang="en-US" sz="4400" b="1" dirty="0" smtClean="0"/>
              <a:t>course in a nutshell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264"/>
            <a:ext cx="8229600" cy="37716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>
                <a:solidFill>
                  <a:schemeClr val="tx2"/>
                </a:solidFill>
              </a:rPr>
              <a:t>1. Logic </a:t>
            </a:r>
            <a:r>
              <a:rPr lang="en-US" sz="3200" b="1" dirty="0">
                <a:solidFill>
                  <a:schemeClr val="tx2"/>
                </a:solidFill>
              </a:rPr>
              <a:t>and </a:t>
            </a:r>
            <a:r>
              <a:rPr lang="en-US" sz="3200" b="1" dirty="0" smtClean="0">
                <a:solidFill>
                  <a:schemeClr val="tx2"/>
                </a:solidFill>
              </a:rPr>
              <a:t>proofs</a:t>
            </a:r>
          </a:p>
          <a:p>
            <a:pPr marL="0" indent="0">
              <a:buNone/>
            </a:pPr>
            <a:r>
              <a:rPr lang="en-US" sz="3200" b="1" dirty="0" smtClean="0">
                <a:solidFill>
                  <a:schemeClr val="tx2"/>
                </a:solidFill>
              </a:rPr>
              <a:t>2. Functional programming</a:t>
            </a:r>
          </a:p>
          <a:p>
            <a:pPr marL="0" indent="0">
              <a:buNone/>
            </a:pPr>
            <a:r>
              <a:rPr lang="en-US" sz="3200" b="1" dirty="0" smtClean="0">
                <a:solidFill>
                  <a:schemeClr val="tx2"/>
                </a:solidFill>
              </a:rPr>
              <a:t>3. Program verification</a:t>
            </a:r>
          </a:p>
          <a:p>
            <a:r>
              <a:rPr lang="en-US" sz="3200" b="1" dirty="0" smtClean="0">
                <a:solidFill>
                  <a:srgbClr val="C00000"/>
                </a:solidFill>
              </a:rPr>
              <a:t>Using the Coq proof assistant</a:t>
            </a:r>
          </a:p>
          <a:p>
            <a:r>
              <a:rPr lang="en-US" sz="3200" b="1" dirty="0" smtClean="0"/>
              <a:t>Curry-Howard correspondence</a:t>
            </a:r>
          </a:p>
          <a:p>
            <a:pPr lvl="1"/>
            <a:r>
              <a:rPr lang="en-US" sz="3200" dirty="0" smtClean="0"/>
              <a:t>proofs = programs</a:t>
            </a:r>
          </a:p>
          <a:p>
            <a:pPr lvl="1"/>
            <a:r>
              <a:rPr lang="en-US" sz="3200" dirty="0"/>
              <a:t>bridge between logic and computer science</a:t>
            </a:r>
            <a:endParaRPr lang="en-US" sz="3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900" y="2019300"/>
            <a:ext cx="1758700" cy="19507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06389" y="3848100"/>
            <a:ext cx="2213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["Le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coq 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mécanisé"</a:t>
            </a:r>
            <a:b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  picture by Lilia Anisimova]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569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Logic and proofs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7553386" y="177225"/>
            <a:ext cx="1438214" cy="2375475"/>
            <a:chOff x="6974887" y="1676400"/>
            <a:chExt cx="1438214" cy="237547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41501" y="1676400"/>
              <a:ext cx="1295400" cy="173406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974887" y="3467100"/>
              <a:ext cx="143821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Optima"/>
                  <a:cs typeface="Optima"/>
                </a:rPr>
                <a:t>Aristotle</a:t>
              </a:r>
            </a:p>
            <a:p>
              <a:pPr algn="ctr"/>
              <a:r>
                <a:rPr lang="en-US" sz="1600" dirty="0">
                  <a:latin typeface="Optima"/>
                  <a:cs typeface="Optima"/>
                </a:rPr>
                <a:t>384 – 322 BC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655329" y="2628900"/>
            <a:ext cx="1336271" cy="2970431"/>
            <a:chOff x="7102450" y="3200400"/>
            <a:chExt cx="1336271" cy="2970431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02450" y="3200400"/>
              <a:ext cx="1336271" cy="230810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7239000" y="5524500"/>
              <a:ext cx="106874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Optima"/>
                  <a:cs typeface="Optima"/>
                </a:rPr>
                <a:t>Euclid</a:t>
              </a:r>
            </a:p>
            <a:p>
              <a:pPr algn="ctr"/>
              <a:r>
                <a:rPr lang="en-US" dirty="0">
                  <a:latin typeface="Optima"/>
                  <a:cs typeface="Optima"/>
                </a:rPr>
                <a:t>~300 BC</a:t>
              </a:r>
            </a:p>
          </p:txBody>
        </p:sp>
      </p:grpSp>
      <p:sp>
        <p:nvSpPr>
          <p:cNvPr id="12" name="Content Placeholder 12"/>
          <p:cNvSpPr>
            <a:spLocks noGrp="1"/>
          </p:cNvSpPr>
          <p:nvPr>
            <p:ph idx="1"/>
          </p:nvPr>
        </p:nvSpPr>
        <p:spPr>
          <a:xfrm>
            <a:off x="51427" y="952499"/>
            <a:ext cx="7492373" cy="4646831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fr-FR" sz="2000" dirty="0">
                <a:solidFill>
                  <a:schemeClr val="accent4"/>
                </a:solidFill>
              </a:rPr>
              <a:t>Q:</a:t>
            </a:r>
            <a:r>
              <a:rPr lang="en-US" sz="2000" dirty="0"/>
              <a:t> How do we know something is true?</a:t>
            </a:r>
          </a:p>
          <a:p>
            <a:pPr>
              <a:buNone/>
            </a:pPr>
            <a:r>
              <a:rPr lang="fi-FI" sz="2000" dirty="0">
                <a:solidFill>
                  <a:schemeClr val="accent5"/>
                </a:solidFill>
              </a:rPr>
              <a:t>A:</a:t>
            </a:r>
            <a:r>
              <a:rPr lang="en-US" sz="2000" dirty="0"/>
              <a:t> We prove it</a:t>
            </a:r>
          </a:p>
          <a:p>
            <a:pPr>
              <a:buNone/>
            </a:pPr>
            <a:r>
              <a:rPr lang="fr-FR" sz="2000" dirty="0">
                <a:solidFill>
                  <a:srgbClr val="8064A2"/>
                </a:solidFill>
              </a:rPr>
              <a:t>Q:</a:t>
            </a:r>
            <a:r>
              <a:rPr lang="en-US" sz="2000" dirty="0"/>
              <a:t> How do we know that we have a </a:t>
            </a:r>
            <a:r>
              <a:rPr lang="en-US" sz="2000" b="1" dirty="0"/>
              <a:t>proof</a:t>
            </a:r>
            <a:r>
              <a:rPr lang="en-US" sz="2000" dirty="0"/>
              <a:t>?</a:t>
            </a:r>
          </a:p>
          <a:p>
            <a:pPr>
              <a:buNone/>
            </a:pPr>
            <a:r>
              <a:rPr lang="fi-FI" sz="2000" dirty="0">
                <a:solidFill>
                  <a:schemeClr val="accent5"/>
                </a:solidFill>
              </a:rPr>
              <a:t>A:</a:t>
            </a:r>
            <a:r>
              <a:rPr lang="en-US" sz="2000" dirty="0"/>
              <a:t> We need to know what it means for something to be a proof. </a:t>
            </a:r>
            <a:br>
              <a:rPr lang="en-US" sz="2000" dirty="0"/>
            </a:br>
            <a:r>
              <a:rPr lang="en-US" sz="2000" dirty="0"/>
              <a:t>First cut: A proof is a “logical” sequence of </a:t>
            </a:r>
            <a:r>
              <a:rPr lang="en-US" sz="2000" dirty="0" smtClean="0"/>
              <a:t>arguments,</a:t>
            </a:r>
            <a:br>
              <a:rPr lang="en-US" sz="2000" dirty="0" smtClean="0"/>
            </a:br>
            <a:r>
              <a:rPr lang="en-US" sz="2000" dirty="0" smtClean="0"/>
              <a:t>starting </a:t>
            </a:r>
            <a:r>
              <a:rPr lang="en-US" sz="2000" dirty="0"/>
              <a:t>from some initial assumptions</a:t>
            </a:r>
          </a:p>
          <a:p>
            <a:pPr>
              <a:buNone/>
            </a:pPr>
            <a:r>
              <a:rPr lang="fr-FR" sz="2000" dirty="0">
                <a:solidFill>
                  <a:srgbClr val="8064A2"/>
                </a:solidFill>
              </a:rPr>
              <a:t>Q:</a:t>
            </a:r>
            <a:r>
              <a:rPr lang="en-US" sz="2000" dirty="0"/>
              <a:t> How do we agree on what is a </a:t>
            </a:r>
            <a:r>
              <a:rPr lang="en-US" sz="2000" b="1" dirty="0"/>
              <a:t>valid</a:t>
            </a:r>
            <a:r>
              <a:rPr lang="en-US" sz="2000" dirty="0"/>
              <a:t> sequence of </a:t>
            </a:r>
            <a:r>
              <a:rPr lang="en-US" sz="2000" dirty="0" smtClean="0"/>
              <a:t>arguments?</a:t>
            </a:r>
            <a:br>
              <a:rPr lang="en-US" sz="2000" dirty="0" smtClean="0"/>
            </a:br>
            <a:r>
              <a:rPr lang="en-US" sz="2000" dirty="0" smtClean="0"/>
              <a:t>Can </a:t>
            </a:r>
            <a:r>
              <a:rPr lang="en-US" sz="2000" dirty="0"/>
              <a:t>any sequence be a proof?  E.g.</a:t>
            </a:r>
          </a:p>
          <a:p>
            <a:pPr>
              <a:buNone/>
            </a:pPr>
            <a:r>
              <a:rPr lang="en-US" sz="2000" dirty="0"/>
              <a:t>               </a:t>
            </a:r>
            <a:r>
              <a:rPr lang="en-US" sz="2000" dirty="0">
                <a:solidFill>
                  <a:schemeClr val="accent1"/>
                </a:solidFill>
              </a:rPr>
              <a:t>All humans are mortal</a:t>
            </a:r>
          </a:p>
          <a:p>
            <a:pPr>
              <a:buNone/>
            </a:pPr>
            <a:r>
              <a:rPr lang="en-US" sz="2000" dirty="0">
                <a:solidFill>
                  <a:schemeClr val="accent1"/>
                </a:solidFill>
              </a:rPr>
              <a:t>	          All Greeks are human</a:t>
            </a:r>
          </a:p>
          <a:p>
            <a:pPr>
              <a:buNone/>
            </a:pPr>
            <a:r>
              <a:rPr lang="en-US" sz="2000" dirty="0">
                <a:solidFill>
                  <a:schemeClr val="accent1"/>
                </a:solidFill>
              </a:rPr>
              <a:t>               Therefore I am a Greek!</a:t>
            </a:r>
          </a:p>
          <a:p>
            <a:pPr>
              <a:buNone/>
            </a:pPr>
            <a:r>
              <a:rPr lang="fi-FI" sz="2000" dirty="0">
                <a:solidFill>
                  <a:schemeClr val="accent5"/>
                </a:solidFill>
              </a:rPr>
              <a:t>A:</a:t>
            </a:r>
            <a:r>
              <a:rPr lang="en-US" sz="2000" dirty="0"/>
              <a:t> </a:t>
            </a:r>
            <a:r>
              <a:rPr lang="en-US" sz="1900" dirty="0"/>
              <a:t>No, no, no! </a:t>
            </a:r>
            <a:r>
              <a:rPr lang="en-US" sz="1900" dirty="0" smtClean="0"/>
              <a:t>We </a:t>
            </a:r>
            <a:r>
              <a:rPr lang="en-US" sz="1900" dirty="0"/>
              <a:t>need to think harder about </a:t>
            </a:r>
            <a:r>
              <a:rPr lang="en-US" sz="1900" b="1" dirty="0"/>
              <a:t>valid</a:t>
            </a:r>
            <a:r>
              <a:rPr lang="en-US" sz="1900" dirty="0"/>
              <a:t> ways </a:t>
            </a:r>
            <a:r>
              <a:rPr lang="en-US" sz="1900" dirty="0" smtClean="0"/>
              <a:t>of reasoning</a:t>
            </a:r>
            <a:r>
              <a:rPr lang="en-US" sz="19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24702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The story of logics is quite fascinating</a:t>
            </a:r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r>
              <a:rPr lang="en-US" sz="2200" b="1" dirty="0" err="1"/>
              <a:t>Gottlob</a:t>
            </a:r>
            <a:r>
              <a:rPr lang="en-US" sz="2200" b="1" dirty="0"/>
              <a:t> </a:t>
            </a:r>
            <a:r>
              <a:rPr lang="en-US" sz="2200" b="1" dirty="0" err="1" smtClean="0"/>
              <a:t>Frege</a:t>
            </a:r>
            <a:r>
              <a:rPr lang="en-US" sz="2200" dirty="0" smtClean="0"/>
              <a:t> (</a:t>
            </a:r>
            <a:r>
              <a:rPr lang="en-US" sz="2200" dirty="0" smtClean="0">
                <a:cs typeface="Optima"/>
              </a:rPr>
              <a:t>1848-1925)</a:t>
            </a:r>
            <a:endParaRPr lang="en-US" sz="2200" dirty="0" smtClean="0"/>
          </a:p>
          <a:p>
            <a:r>
              <a:rPr lang="en-US" sz="2200" b="1" dirty="0"/>
              <a:t>David Hilbert</a:t>
            </a:r>
            <a:r>
              <a:rPr lang="en-US" sz="2200" dirty="0"/>
              <a:t> </a:t>
            </a:r>
            <a:r>
              <a:rPr lang="en-US" sz="2200" dirty="0" smtClean="0"/>
              <a:t>(1862 </a:t>
            </a:r>
            <a:r>
              <a:rPr lang="en-US" sz="2200" dirty="0"/>
              <a:t>– </a:t>
            </a:r>
            <a:r>
              <a:rPr lang="en-US" sz="2200" dirty="0" smtClean="0"/>
              <a:t>1943)</a:t>
            </a:r>
            <a:endParaRPr lang="en-US" sz="2200" dirty="0"/>
          </a:p>
          <a:p>
            <a:r>
              <a:rPr lang="en-US" sz="2200" b="1" dirty="0">
                <a:cs typeface="Optima"/>
              </a:rPr>
              <a:t>Bertrand </a:t>
            </a:r>
            <a:r>
              <a:rPr lang="en-US" sz="2200" b="1" dirty="0" smtClean="0">
                <a:cs typeface="Optima"/>
              </a:rPr>
              <a:t>Russell</a:t>
            </a:r>
            <a:r>
              <a:rPr lang="en-US" sz="2200" dirty="0" smtClean="0">
                <a:cs typeface="Optima"/>
              </a:rPr>
              <a:t> (1872 </a:t>
            </a:r>
            <a:r>
              <a:rPr lang="en-US" sz="2200" dirty="0">
                <a:cs typeface="Optima"/>
              </a:rPr>
              <a:t>- </a:t>
            </a:r>
            <a:r>
              <a:rPr lang="en-US" sz="2200" dirty="0" smtClean="0">
                <a:cs typeface="Optima"/>
              </a:rPr>
              <a:t>1970)</a:t>
            </a:r>
          </a:p>
          <a:p>
            <a:r>
              <a:rPr lang="en-US" sz="2200" b="1" dirty="0" smtClean="0">
                <a:cs typeface="Optima"/>
              </a:rPr>
              <a:t>Kurt </a:t>
            </a:r>
            <a:r>
              <a:rPr lang="en-US" sz="2200" b="1" dirty="0">
                <a:cs typeface="Optima"/>
              </a:rPr>
              <a:t>Gödel</a:t>
            </a:r>
            <a:r>
              <a:rPr lang="en-US" sz="2200" dirty="0">
                <a:cs typeface="Optima"/>
              </a:rPr>
              <a:t> </a:t>
            </a:r>
            <a:r>
              <a:rPr lang="en-US" sz="2200" dirty="0" smtClean="0">
                <a:cs typeface="Optima"/>
              </a:rPr>
              <a:t>(1906 </a:t>
            </a:r>
            <a:r>
              <a:rPr lang="en-US" sz="2200" dirty="0">
                <a:cs typeface="Optima"/>
              </a:rPr>
              <a:t>- </a:t>
            </a:r>
            <a:r>
              <a:rPr lang="en-US" sz="2200" dirty="0" smtClean="0">
                <a:cs typeface="Optima"/>
              </a:rPr>
              <a:t>1978)</a:t>
            </a:r>
          </a:p>
          <a:p>
            <a:r>
              <a:rPr lang="en-US" sz="2200" b="1" dirty="0" smtClean="0">
                <a:cs typeface="Optima"/>
              </a:rPr>
              <a:t>Gerhard </a:t>
            </a:r>
            <a:r>
              <a:rPr lang="en-US" sz="2200" b="1" dirty="0" err="1">
                <a:cs typeface="Optima"/>
              </a:rPr>
              <a:t>Gentzen</a:t>
            </a:r>
            <a:r>
              <a:rPr lang="en-US" sz="2200" dirty="0">
                <a:cs typeface="Optima"/>
              </a:rPr>
              <a:t> </a:t>
            </a:r>
            <a:r>
              <a:rPr lang="en-US" sz="2200" dirty="0" smtClean="0">
                <a:cs typeface="Optima"/>
              </a:rPr>
              <a:t>(1909 </a:t>
            </a:r>
            <a:r>
              <a:rPr lang="en-US" sz="2200" dirty="0">
                <a:cs typeface="Optima"/>
              </a:rPr>
              <a:t>- </a:t>
            </a:r>
            <a:r>
              <a:rPr lang="en-US" sz="2200" dirty="0" smtClean="0">
                <a:cs typeface="Optima"/>
              </a:rPr>
              <a:t>1945)</a:t>
            </a:r>
            <a:endParaRPr lang="en-US" sz="2200" dirty="0">
              <a:cs typeface="Optima"/>
            </a:endParaRPr>
          </a:p>
          <a:p>
            <a:r>
              <a:rPr lang="en-US" sz="2200" b="1" dirty="0">
                <a:cs typeface="Optima"/>
              </a:rPr>
              <a:t>Alonzo Church</a:t>
            </a:r>
            <a:r>
              <a:rPr lang="en-US" sz="2200" dirty="0">
                <a:cs typeface="Optima"/>
              </a:rPr>
              <a:t> </a:t>
            </a:r>
            <a:r>
              <a:rPr lang="en-US" sz="2200" dirty="0" smtClean="0">
                <a:cs typeface="Optima"/>
              </a:rPr>
              <a:t>(1903 </a:t>
            </a:r>
            <a:r>
              <a:rPr lang="en-US" sz="2200" dirty="0">
                <a:cs typeface="Optima"/>
              </a:rPr>
              <a:t>- </a:t>
            </a:r>
            <a:r>
              <a:rPr lang="en-US" sz="2200" dirty="0" smtClean="0">
                <a:cs typeface="Optima"/>
              </a:rPr>
              <a:t>1995)</a:t>
            </a:r>
          </a:p>
          <a:p>
            <a:r>
              <a:rPr lang="en-US" sz="2200" b="1" dirty="0">
                <a:cs typeface="Optima"/>
              </a:rPr>
              <a:t>Alan Turing</a:t>
            </a:r>
            <a:r>
              <a:rPr lang="en-US" sz="2200" dirty="0">
                <a:cs typeface="Optima"/>
              </a:rPr>
              <a:t> </a:t>
            </a:r>
            <a:r>
              <a:rPr lang="en-US" sz="2200" dirty="0" smtClean="0">
                <a:cs typeface="Optima"/>
              </a:rPr>
              <a:t>(1912 </a:t>
            </a:r>
            <a:r>
              <a:rPr lang="en-US" sz="2200" dirty="0">
                <a:cs typeface="Optima"/>
              </a:rPr>
              <a:t>- </a:t>
            </a:r>
            <a:r>
              <a:rPr lang="en-US" sz="2200" dirty="0" smtClean="0">
                <a:cs typeface="Optima"/>
              </a:rPr>
              <a:t>1954)</a:t>
            </a:r>
            <a:endParaRPr lang="en-US" sz="2200" dirty="0">
              <a:cs typeface="Optima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1620418"/>
            <a:ext cx="2286000" cy="329488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56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Logic and proofs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229600" cy="3771636"/>
          </a:xfrm>
        </p:spPr>
        <p:txBody>
          <a:bodyPr>
            <a:noAutofit/>
          </a:bodyPr>
          <a:lstStyle/>
          <a:p>
            <a:r>
              <a:rPr lang="en-US" sz="2800" dirty="0" smtClean="0"/>
              <a:t>Foundation of </a:t>
            </a:r>
            <a:r>
              <a:rPr lang="en-US" sz="2800" b="1" dirty="0" smtClean="0">
                <a:solidFill>
                  <a:schemeClr val="tx2"/>
                </a:solidFill>
              </a:rPr>
              <a:t>mathematics</a:t>
            </a:r>
            <a:r>
              <a:rPr lang="en-US" sz="2800" dirty="0" smtClean="0"/>
              <a:t> and </a:t>
            </a:r>
            <a:r>
              <a:rPr lang="en-US" sz="2800" b="1" dirty="0" smtClean="0">
                <a:solidFill>
                  <a:schemeClr val="tx2"/>
                </a:solidFill>
              </a:rPr>
              <a:t>computer science</a:t>
            </a:r>
          </a:p>
          <a:p>
            <a:pPr lvl="1"/>
            <a:r>
              <a:rPr lang="en-US" sz="2400" b="1" dirty="0"/>
              <a:t>formal </a:t>
            </a:r>
            <a:r>
              <a:rPr lang="en-US" sz="2400" b="1" dirty="0" smtClean="0"/>
              <a:t>proofs</a:t>
            </a:r>
            <a:r>
              <a:rPr lang="en-US" sz="2400" dirty="0" smtClean="0"/>
              <a:t> with respect to </a:t>
            </a:r>
            <a:r>
              <a:rPr lang="en-US" sz="2400" b="1" dirty="0" smtClean="0"/>
              <a:t>valid inference </a:t>
            </a:r>
            <a:r>
              <a:rPr lang="en-US" sz="2400" b="1" dirty="0" smtClean="0"/>
              <a:t>steps/rules</a:t>
            </a:r>
            <a:endParaRPr lang="en-US" sz="2400" b="1" dirty="0" smtClean="0"/>
          </a:p>
          <a:p>
            <a:r>
              <a:rPr lang="en-US" sz="2800" b="1" dirty="0" smtClean="0"/>
              <a:t>This course: </a:t>
            </a:r>
            <a:r>
              <a:rPr lang="en-US" sz="2800" b="1" dirty="0" smtClean="0">
                <a:solidFill>
                  <a:srgbClr val="C00000"/>
                </a:solidFill>
              </a:rPr>
              <a:t>constructive </a:t>
            </a:r>
            <a:r>
              <a:rPr lang="en-US" sz="2800" b="1" dirty="0">
                <a:solidFill>
                  <a:srgbClr val="C00000"/>
                </a:solidFill>
              </a:rPr>
              <a:t>higher-order </a:t>
            </a:r>
            <a:r>
              <a:rPr lang="en-US" sz="2800" b="1" dirty="0" smtClean="0">
                <a:solidFill>
                  <a:srgbClr val="C00000"/>
                </a:solidFill>
              </a:rPr>
              <a:t>logic</a:t>
            </a:r>
          </a:p>
          <a:p>
            <a:pPr lvl="1"/>
            <a:r>
              <a:rPr lang="en-US" sz="2400" b="1" dirty="0" smtClean="0"/>
              <a:t>constructive</a:t>
            </a:r>
            <a:r>
              <a:rPr lang="en-US" sz="2400" dirty="0" smtClean="0"/>
              <a:t>, aka </a:t>
            </a:r>
            <a:r>
              <a:rPr lang="en-US" sz="2400" b="1" dirty="0" smtClean="0"/>
              <a:t>intuitionistic logic</a:t>
            </a:r>
            <a:r>
              <a:rPr lang="en-US" sz="2400" dirty="0" smtClean="0"/>
              <a:t>:</a:t>
            </a:r>
          </a:p>
          <a:p>
            <a:pPr lvl="2"/>
            <a:r>
              <a:rPr lang="en-US" dirty="0" smtClean="0"/>
              <a:t>a proposition is true if one can construct a proof</a:t>
            </a:r>
          </a:p>
          <a:p>
            <a:pPr lvl="2"/>
            <a:r>
              <a:rPr lang="en-US" dirty="0" smtClean="0"/>
              <a:t>philosophically rejects excluded middle (</a:t>
            </a:r>
            <a:r>
              <a:rPr lang="en-US" dirty="0"/>
              <a:t>P </a:t>
            </a:r>
            <a:r>
              <a:rPr lang="en-US" dirty="0" smtClean="0"/>
              <a:t>∨ ¬</a:t>
            </a:r>
            <a:r>
              <a:rPr lang="en-US" dirty="0"/>
              <a:t>P, classical </a:t>
            </a:r>
            <a:r>
              <a:rPr lang="en-US" dirty="0" smtClean="0"/>
              <a:t>logic)</a:t>
            </a:r>
          </a:p>
          <a:p>
            <a:pPr lvl="1"/>
            <a:r>
              <a:rPr lang="en-US" sz="2400" b="1" dirty="0" smtClean="0"/>
              <a:t>higher-order</a:t>
            </a:r>
            <a:r>
              <a:rPr lang="en-US" sz="2400" dirty="0" smtClean="0"/>
              <a:t>: can quantify </a:t>
            </a:r>
            <a:r>
              <a:rPr lang="en-US" sz="2400" dirty="0"/>
              <a:t>over propositions (</a:t>
            </a:r>
            <a:r>
              <a:rPr lang="en-US" sz="2400" dirty="0" smtClean="0"/>
              <a:t>∀P. P), predicates (∀Q x. Q x), relations (∀R x y. R x y), ...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96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Logic and computer science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4900"/>
            <a:ext cx="8229600" cy="3771636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Logic and CS greatly influenced </a:t>
            </a:r>
            <a:r>
              <a:rPr lang="en-US" sz="2800" b="1" dirty="0">
                <a:solidFill>
                  <a:schemeClr val="tx2"/>
                </a:solidFill>
              </a:rPr>
              <a:t>on </a:t>
            </a:r>
            <a:r>
              <a:rPr lang="en-US" sz="2800" b="1" dirty="0" smtClean="0">
                <a:solidFill>
                  <a:schemeClr val="tx2"/>
                </a:solidFill>
              </a:rPr>
              <a:t>each other</a:t>
            </a:r>
            <a:r>
              <a:rPr lang="en-US" sz="2800" dirty="0" smtClean="0"/>
              <a:t>, e.g.:</a:t>
            </a:r>
          </a:p>
          <a:p>
            <a:pPr lvl="1"/>
            <a:r>
              <a:rPr lang="en-US" sz="2466" b="1" dirty="0" smtClean="0"/>
              <a:t>automated </a:t>
            </a:r>
            <a:r>
              <a:rPr lang="en-US" sz="2466" b="1" dirty="0"/>
              <a:t>theorem provers</a:t>
            </a:r>
            <a:r>
              <a:rPr lang="en-US" sz="2466" dirty="0"/>
              <a:t> (e.g., SAT and SMT solvers</a:t>
            </a:r>
            <a:r>
              <a:rPr lang="en-US" sz="2466" dirty="0" smtClean="0"/>
              <a:t>)</a:t>
            </a:r>
          </a:p>
          <a:p>
            <a:pPr lvl="1"/>
            <a:r>
              <a:rPr lang="en-US" sz="2466" b="1" dirty="0" smtClean="0"/>
              <a:t>model checkers</a:t>
            </a:r>
            <a:r>
              <a:rPr lang="en-US" sz="2466" dirty="0" smtClean="0"/>
              <a:t> (the course right after this one!)</a:t>
            </a:r>
            <a:endParaRPr lang="en-US" sz="2466" dirty="0"/>
          </a:p>
          <a:p>
            <a:pPr lvl="1"/>
            <a:r>
              <a:rPr lang="en-US" sz="2466" b="1" dirty="0" smtClean="0"/>
              <a:t>proof </a:t>
            </a:r>
            <a:r>
              <a:rPr lang="en-US" sz="2466" b="1" dirty="0"/>
              <a:t>assistants</a:t>
            </a:r>
            <a:r>
              <a:rPr lang="en-US" sz="2466" dirty="0"/>
              <a:t>: Coq, Isabelle, HOL family, F*, ACL2, etc.</a:t>
            </a:r>
          </a:p>
          <a:p>
            <a:pPr lvl="2"/>
            <a:r>
              <a:rPr lang="en-US" sz="2133" dirty="0" smtClean="0"/>
              <a:t>interactively constructed, machine-checked proofs</a:t>
            </a:r>
          </a:p>
          <a:p>
            <a:pPr lvl="2"/>
            <a:r>
              <a:rPr lang="en-US" sz="2133" dirty="0" smtClean="0"/>
              <a:t>addictive, gamification </a:t>
            </a:r>
            <a:r>
              <a:rPr lang="en-US" sz="2133" dirty="0"/>
              <a:t>of proofs</a:t>
            </a:r>
          </a:p>
          <a:p>
            <a:r>
              <a:rPr lang="en-US" sz="2800" dirty="0"/>
              <a:t>T</a:t>
            </a:r>
            <a:r>
              <a:rPr lang="en-US" sz="2800" dirty="0" smtClean="0"/>
              <a:t>his course:</a:t>
            </a:r>
            <a:r>
              <a:rPr lang="en-US" sz="2800" b="1" dirty="0" smtClean="0"/>
              <a:t> </a:t>
            </a:r>
            <a:r>
              <a:rPr lang="en-US" sz="2800" b="1" dirty="0"/>
              <a:t>Coq proof </a:t>
            </a:r>
            <a:r>
              <a:rPr lang="en-US" sz="2800" b="1" dirty="0" smtClean="0"/>
              <a:t>assistant</a:t>
            </a:r>
          </a:p>
          <a:p>
            <a:pPr lvl="1"/>
            <a:r>
              <a:rPr lang="en-US" sz="2466" dirty="0" smtClean="0"/>
              <a:t>developed </a:t>
            </a:r>
            <a:r>
              <a:rPr lang="en-US" sz="2466" dirty="0"/>
              <a:t>at Inria since </a:t>
            </a:r>
            <a:r>
              <a:rPr lang="en-US" sz="2466" dirty="0" smtClean="0"/>
              <a:t>1983 (in </a:t>
            </a:r>
            <a:r>
              <a:rPr lang="en-US" sz="2466" dirty="0" err="1" smtClean="0"/>
              <a:t>OCaml</a:t>
            </a:r>
            <a:r>
              <a:rPr lang="en-US" sz="2466" dirty="0" smtClean="0"/>
              <a:t>)</a:t>
            </a:r>
          </a:p>
          <a:p>
            <a:pPr lvl="1"/>
            <a:r>
              <a:rPr lang="en-US" sz="2466" dirty="0" smtClean="0"/>
              <a:t>Curry-Howard: proofs </a:t>
            </a:r>
            <a:r>
              <a:rPr lang="en-US" sz="2466" dirty="0"/>
              <a:t>= </a:t>
            </a:r>
            <a:r>
              <a:rPr lang="en-US" sz="2466" dirty="0" smtClean="0"/>
              <a:t>typed purely </a:t>
            </a:r>
            <a:r>
              <a:rPr lang="en-US" sz="2466" dirty="0"/>
              <a:t>functional </a:t>
            </a:r>
            <a:r>
              <a:rPr lang="en-US" sz="2466" dirty="0" smtClean="0"/>
              <a:t>programs</a:t>
            </a:r>
            <a:endParaRPr lang="en-US" sz="246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2912936"/>
            <a:ext cx="1530100" cy="169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6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Functional programming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534400" cy="3771636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800" b="1" dirty="0" smtClean="0">
                <a:solidFill>
                  <a:schemeClr val="tx2"/>
                </a:solidFill>
              </a:rPr>
              <a:t>Try to write computations as </a:t>
            </a:r>
            <a:r>
              <a:rPr lang="en-US" sz="2800" b="1" dirty="0">
                <a:solidFill>
                  <a:schemeClr val="tx2"/>
                </a:solidFill>
              </a:rPr>
              <a:t>pure </a:t>
            </a:r>
            <a:r>
              <a:rPr lang="en-US" sz="2800" b="1" dirty="0" smtClean="0">
                <a:solidFill>
                  <a:schemeClr val="tx2"/>
                </a:solidFill>
              </a:rPr>
              <a:t>functions</a:t>
            </a:r>
            <a:endParaRPr lang="en-US" sz="2800" b="1" dirty="0"/>
          </a:p>
          <a:p>
            <a:pPr lvl="1">
              <a:lnSpc>
                <a:spcPct val="120000"/>
              </a:lnSpc>
            </a:pPr>
            <a:r>
              <a:rPr lang="en-US" sz="2400" b="1" dirty="0" smtClean="0"/>
              <a:t>without </a:t>
            </a:r>
            <a:r>
              <a:rPr lang="en-US" sz="2400" b="1" dirty="0"/>
              <a:t>side-effects</a:t>
            </a:r>
            <a:r>
              <a:rPr lang="en-US" sz="2400" dirty="0"/>
              <a:t>, such as mutating the </a:t>
            </a:r>
            <a:r>
              <a:rPr lang="en-US" sz="2400" dirty="0" smtClean="0"/>
              <a:t>heap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sorting a list in place (imperative) vs producing a new list (functional)</a:t>
            </a:r>
          </a:p>
          <a:p>
            <a:pPr lvl="1">
              <a:lnSpc>
                <a:spcPct val="120000"/>
              </a:lnSpc>
            </a:pPr>
            <a:r>
              <a:rPr lang="en-US" sz="2400" b="1" dirty="0" smtClean="0"/>
              <a:t>Coq is purely functional = zero side-effects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all computations are mathematical functions </a:t>
            </a:r>
            <a:r>
              <a:rPr lang="en-US" dirty="0" smtClean="0"/>
              <a:t>(</a:t>
            </a:r>
            <a:r>
              <a:rPr lang="en-US" dirty="0" smtClean="0"/>
              <a:t>in particular </a:t>
            </a:r>
            <a:r>
              <a:rPr lang="en-US" dirty="0" smtClean="0"/>
              <a:t>terminating</a:t>
            </a:r>
            <a:r>
              <a:rPr lang="en-US" dirty="0" smtClean="0"/>
              <a:t>)</a:t>
            </a:r>
          </a:p>
          <a:p>
            <a:pPr lvl="1">
              <a:lnSpc>
                <a:spcPct val="120000"/>
              </a:lnSpc>
            </a:pPr>
            <a:r>
              <a:rPr lang="en-US" sz="2400" b="1" dirty="0" smtClean="0"/>
              <a:t>Functional programming languages</a:t>
            </a:r>
            <a:r>
              <a:rPr lang="en-US" sz="2400" dirty="0" smtClean="0"/>
              <a:t> like </a:t>
            </a:r>
            <a:r>
              <a:rPr lang="en-US" sz="2400" dirty="0" err="1" smtClean="0"/>
              <a:t>OCaml</a:t>
            </a:r>
            <a:r>
              <a:rPr lang="en-US" sz="2400" dirty="0" smtClean="0"/>
              <a:t>, Haskell, ...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try to reduce and/or control side-effects </a:t>
            </a:r>
            <a:endParaRPr lang="en-US" dirty="0" smtClean="0"/>
          </a:p>
          <a:p>
            <a:pPr lvl="2">
              <a:lnSpc>
                <a:spcPct val="120000"/>
              </a:lnSpc>
            </a:pPr>
            <a:r>
              <a:rPr lang="en-US" dirty="0" smtClean="0"/>
              <a:t>make it easy to write pure functions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0"/>
            <a:ext cx="1679783" cy="167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02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Functional programming in practice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229600" cy="377163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800" b="1" dirty="0">
                <a:solidFill>
                  <a:schemeClr val="tx2"/>
                </a:solidFill>
              </a:rPr>
              <a:t>Functional </a:t>
            </a:r>
            <a:r>
              <a:rPr lang="en-US" sz="2800" b="1" dirty="0" smtClean="0">
                <a:solidFill>
                  <a:schemeClr val="tx2"/>
                </a:solidFill>
              </a:rPr>
              <a:t>languages have </a:t>
            </a:r>
            <a:r>
              <a:rPr lang="en-US" sz="2800" b="1" dirty="0">
                <a:solidFill>
                  <a:schemeClr val="tx2"/>
                </a:solidFill>
              </a:rPr>
              <a:t>some practical success</a:t>
            </a:r>
          </a:p>
          <a:p>
            <a:pPr lvl="1">
              <a:lnSpc>
                <a:spcPct val="110000"/>
              </a:lnSpc>
            </a:pPr>
            <a:r>
              <a:rPr lang="en-US" sz="2000" b="1" dirty="0" smtClean="0"/>
              <a:t>Facebook</a:t>
            </a:r>
            <a:r>
              <a:rPr lang="en-US" sz="2000" dirty="0" smtClean="0"/>
              <a:t> </a:t>
            </a:r>
            <a:r>
              <a:rPr lang="en-US" sz="2000" dirty="0"/>
              <a:t>(</a:t>
            </a:r>
            <a:r>
              <a:rPr lang="en-US" sz="2000" dirty="0" err="1" smtClean="0"/>
              <a:t>OCaml</a:t>
            </a:r>
            <a:r>
              <a:rPr lang="en-US" sz="2000" dirty="0" smtClean="0"/>
              <a:t>, Haskell</a:t>
            </a:r>
            <a:r>
              <a:rPr lang="en-US" sz="2000" dirty="0"/>
              <a:t>), </a:t>
            </a:r>
            <a:r>
              <a:rPr lang="en-US" sz="2000" b="1" dirty="0"/>
              <a:t>Microsoft</a:t>
            </a:r>
            <a:r>
              <a:rPr lang="en-US" sz="2000" dirty="0"/>
              <a:t> (F</a:t>
            </a:r>
            <a:r>
              <a:rPr lang="en-US" sz="2000" dirty="0" smtClean="0"/>
              <a:t># and F*), </a:t>
            </a:r>
            <a:r>
              <a:rPr lang="en-US" sz="2000" b="1" dirty="0" smtClean="0"/>
              <a:t>Twitter</a:t>
            </a:r>
            <a:r>
              <a:rPr lang="en-US" sz="2000" dirty="0" smtClean="0"/>
              <a:t> </a:t>
            </a:r>
            <a:r>
              <a:rPr lang="en-US" sz="2000" dirty="0"/>
              <a:t>(Scala</a:t>
            </a:r>
            <a:r>
              <a:rPr lang="en-US" sz="2000" dirty="0" smtClean="0"/>
              <a:t>)</a:t>
            </a:r>
            <a:endParaRPr lang="en-US" sz="2000" dirty="0"/>
          </a:p>
          <a:p>
            <a:pPr lvl="1">
              <a:lnSpc>
                <a:spcPct val="110000"/>
              </a:lnSpc>
            </a:pPr>
            <a:r>
              <a:rPr lang="en-US" sz="2000" b="1" dirty="0" smtClean="0"/>
              <a:t>Financial </a:t>
            </a:r>
            <a:r>
              <a:rPr lang="en-US" sz="2000" b="1" dirty="0"/>
              <a:t>industry</a:t>
            </a:r>
            <a:r>
              <a:rPr lang="en-US" sz="2000" dirty="0"/>
              <a:t>: Jane Street (</a:t>
            </a:r>
            <a:r>
              <a:rPr lang="en-US" sz="2000" dirty="0" err="1"/>
              <a:t>OCaml</a:t>
            </a:r>
            <a:r>
              <a:rPr lang="en-US" sz="2000" dirty="0"/>
              <a:t>), </a:t>
            </a:r>
            <a:r>
              <a:rPr lang="en-US" sz="2000" dirty="0" smtClean="0"/>
              <a:t>various banks </a:t>
            </a:r>
            <a:r>
              <a:rPr lang="en-US" sz="2000" dirty="0"/>
              <a:t>(Haskell, ...)</a:t>
            </a:r>
          </a:p>
          <a:p>
            <a:pPr lvl="1">
              <a:lnSpc>
                <a:spcPct val="110000"/>
              </a:lnSpc>
            </a:pPr>
            <a:r>
              <a:rPr lang="en-US" sz="2000" b="1" dirty="0" smtClean="0"/>
              <a:t>Blockchains</a:t>
            </a:r>
            <a:r>
              <a:rPr lang="en-US" sz="2000" dirty="0"/>
              <a:t>: </a:t>
            </a:r>
            <a:r>
              <a:rPr lang="en-US" sz="2000" dirty="0" err="1"/>
              <a:t>Cardano</a:t>
            </a:r>
            <a:r>
              <a:rPr lang="en-US" sz="2000" dirty="0"/>
              <a:t> (Haskell, Rust), </a:t>
            </a:r>
            <a:r>
              <a:rPr lang="en-US" sz="2000" dirty="0" err="1"/>
              <a:t>Tezos</a:t>
            </a:r>
            <a:r>
              <a:rPr lang="en-US" sz="2000" dirty="0"/>
              <a:t> (</a:t>
            </a:r>
            <a:r>
              <a:rPr lang="en-US" sz="2000" dirty="0" err="1"/>
              <a:t>OCaml</a:t>
            </a:r>
            <a:r>
              <a:rPr lang="en-US" sz="2000" dirty="0" smtClean="0"/>
              <a:t>), ...</a:t>
            </a:r>
            <a:endParaRPr lang="en-US" sz="2000" dirty="0"/>
          </a:p>
          <a:p>
            <a:pPr>
              <a:lnSpc>
                <a:spcPct val="11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Not yet </a:t>
            </a:r>
            <a:r>
              <a:rPr lang="en-US" sz="2800" b="1" dirty="0" smtClean="0">
                <a:solidFill>
                  <a:srgbClr val="C00000"/>
                </a:solidFill>
              </a:rPr>
              <a:t>fully mainstream</a:t>
            </a:r>
            <a:r>
              <a:rPr lang="en-US" sz="2800" b="1" dirty="0">
                <a:solidFill>
                  <a:srgbClr val="C00000"/>
                </a:solidFill>
              </a:rPr>
              <a:t>, but ...</a:t>
            </a:r>
          </a:p>
          <a:p>
            <a:pPr lvl="1">
              <a:lnSpc>
                <a:spcPct val="110000"/>
              </a:lnSpc>
            </a:pPr>
            <a:r>
              <a:rPr lang="en-US" sz="2000" b="1" dirty="0"/>
              <a:t>Functional programmers earn more</a:t>
            </a:r>
            <a:r>
              <a:rPr lang="en-US" sz="2000" dirty="0"/>
              <a:t> (Stack Overflow survey)</a:t>
            </a:r>
          </a:p>
          <a:p>
            <a:pPr lvl="1">
              <a:lnSpc>
                <a:spcPct val="110000"/>
              </a:lnSpc>
            </a:pPr>
            <a:r>
              <a:rPr lang="en-US" sz="2000" b="1" dirty="0"/>
              <a:t>Many ideas already </a:t>
            </a:r>
            <a:r>
              <a:rPr lang="en-US" sz="2000" b="1" dirty="0" smtClean="0"/>
              <a:t>adopted </a:t>
            </a:r>
            <a:r>
              <a:rPr lang="en-US" sz="2000" b="1" dirty="0"/>
              <a:t>by mainstream languages</a:t>
            </a:r>
            <a:r>
              <a:rPr lang="en-US" sz="2000" dirty="0"/>
              <a:t>:</a:t>
            </a:r>
            <a:br>
              <a:rPr lang="en-US" sz="2000" dirty="0"/>
            </a:br>
            <a:r>
              <a:rPr lang="en-US" sz="2000" dirty="0" smtClean="0"/>
              <a:t>lambdas, generics in </a:t>
            </a:r>
            <a:r>
              <a:rPr lang="en-US" sz="2000" dirty="0"/>
              <a:t>Java/C#, Google's Map-Reduce, </a:t>
            </a:r>
            <a:r>
              <a:rPr lang="en-US" sz="2000" dirty="0" smtClean="0"/>
              <a:t>...</a:t>
            </a:r>
          </a:p>
          <a:p>
            <a:pPr lvl="1">
              <a:lnSpc>
                <a:spcPct val="110000"/>
              </a:lnSpc>
            </a:pPr>
            <a:r>
              <a:rPr lang="en-US" sz="2000" b="1" dirty="0" smtClean="0"/>
              <a:t>Makes program verification and informal reasoning easier</a:t>
            </a:r>
            <a:endParaRPr lang="en-US" sz="24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217" y="2933700"/>
            <a:ext cx="1679783" cy="167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Program verification </a:t>
            </a:r>
            <a:r>
              <a:rPr lang="en-US" sz="4000" b="1" dirty="0"/>
              <a:t>in proof assistants</a:t>
            </a:r>
            <a:br>
              <a:rPr lang="en-US" sz="4000" b="1" dirty="0"/>
            </a:br>
            <a:r>
              <a:rPr lang="en-US" sz="2400" dirty="0"/>
              <a:t>Proving mathematically that a </a:t>
            </a:r>
            <a:r>
              <a:rPr lang="en-US" sz="2400" b="1" dirty="0">
                <a:solidFill>
                  <a:schemeClr val="tx2"/>
                </a:solidFill>
              </a:rPr>
              <a:t>program</a:t>
            </a:r>
            <a:r>
              <a:rPr lang="en-US" sz="2400" dirty="0"/>
              <a:t> satisfies a </a:t>
            </a:r>
            <a:r>
              <a:rPr lang="en-US" sz="2400" b="1" dirty="0" smtClean="0">
                <a:solidFill>
                  <a:srgbClr val="C00000"/>
                </a:solidFill>
              </a:rPr>
              <a:t>specification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48063"/>
            <a:ext cx="8686800" cy="3848895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US" sz="2000" b="1" dirty="0" smtClean="0"/>
              <a:t>verification </a:t>
            </a:r>
            <a:r>
              <a:rPr lang="en-US" sz="2000" b="1" dirty="0"/>
              <a:t>of smart contracts</a:t>
            </a:r>
            <a:r>
              <a:rPr lang="en-US" sz="2000" dirty="0"/>
              <a:t> (</a:t>
            </a:r>
            <a:r>
              <a:rPr lang="en-US" sz="2000" dirty="0" smtClean="0"/>
              <a:t>Coq, F</a:t>
            </a:r>
            <a:r>
              <a:rPr lang="en-US" sz="2000" dirty="0"/>
              <a:t>*, </a:t>
            </a:r>
            <a:r>
              <a:rPr lang="en-US" sz="2000" dirty="0" smtClean="0"/>
              <a:t>...) -- Clara </a:t>
            </a:r>
            <a:r>
              <a:rPr lang="en-US" sz="2000" dirty="0"/>
              <a:t>working on </a:t>
            </a:r>
            <a:r>
              <a:rPr lang="en-US" sz="2000" dirty="0" smtClean="0"/>
              <a:t>this </a:t>
            </a:r>
            <a:r>
              <a:rPr lang="en-US" sz="2000" dirty="0"/>
              <a:t>hot topic</a:t>
            </a:r>
            <a:endParaRPr lang="en-US" sz="2000" dirty="0" smtClean="0"/>
          </a:p>
          <a:p>
            <a:pPr>
              <a:lnSpc>
                <a:spcPct val="130000"/>
              </a:lnSpc>
            </a:pPr>
            <a:r>
              <a:rPr lang="en-US" sz="2000" b="1" dirty="0" smtClean="0"/>
              <a:t>the </a:t>
            </a:r>
            <a:r>
              <a:rPr lang="en-US" sz="2000" b="1" dirty="0"/>
              <a:t>CompCert </a:t>
            </a:r>
            <a:r>
              <a:rPr lang="en-US" sz="2000" b="1" dirty="0" smtClean="0"/>
              <a:t>C compiler</a:t>
            </a:r>
            <a:r>
              <a:rPr lang="en-US" sz="2000" dirty="0" smtClean="0"/>
              <a:t> (Coq) -- Catalin working on a more secure version</a:t>
            </a:r>
          </a:p>
          <a:p>
            <a:pPr>
              <a:lnSpc>
                <a:spcPct val="130000"/>
              </a:lnSpc>
            </a:pPr>
            <a:r>
              <a:rPr lang="en-US" sz="2000" b="1" dirty="0" smtClean="0"/>
              <a:t>the </a:t>
            </a:r>
            <a:r>
              <a:rPr lang="en-US" sz="2000" b="1" dirty="0"/>
              <a:t>seL4 </a:t>
            </a:r>
            <a:r>
              <a:rPr lang="en-US" sz="2000" b="1" dirty="0" smtClean="0"/>
              <a:t>OS microkernel</a:t>
            </a:r>
            <a:r>
              <a:rPr lang="en-US" sz="2000" dirty="0" smtClean="0"/>
              <a:t> </a:t>
            </a:r>
            <a:r>
              <a:rPr lang="en-US" sz="2000" dirty="0"/>
              <a:t>(Isabelle/HOL), </a:t>
            </a:r>
            <a:r>
              <a:rPr lang="en-US" sz="2000" b="1" dirty="0"/>
              <a:t>the </a:t>
            </a:r>
            <a:r>
              <a:rPr lang="en-US" sz="2000" b="1" dirty="0" err="1"/>
              <a:t>CertiKOS</a:t>
            </a:r>
            <a:r>
              <a:rPr lang="en-US" sz="2000" b="1" dirty="0"/>
              <a:t> hypervisor</a:t>
            </a:r>
            <a:r>
              <a:rPr lang="en-US" sz="2000" dirty="0"/>
              <a:t> (Coq)</a:t>
            </a:r>
          </a:p>
          <a:p>
            <a:pPr>
              <a:lnSpc>
                <a:spcPct val="130000"/>
              </a:lnSpc>
            </a:pPr>
            <a:r>
              <a:rPr lang="en-US" sz="2000" b="1" dirty="0" smtClean="0"/>
              <a:t>EverCrypt cryptographic library</a:t>
            </a:r>
            <a:r>
              <a:rPr lang="en-US" sz="2000" dirty="0"/>
              <a:t> (F*)</a:t>
            </a:r>
            <a:r>
              <a:rPr lang="en-US" sz="2000" dirty="0" smtClean="0"/>
              <a:t> -- shipping in Firefox and the Linux kernel</a:t>
            </a:r>
          </a:p>
          <a:p>
            <a:pPr>
              <a:lnSpc>
                <a:spcPct val="130000"/>
              </a:lnSpc>
            </a:pPr>
            <a:r>
              <a:rPr lang="en-US" sz="2000" b="1" dirty="0" smtClean="0"/>
              <a:t>EverParse3D verified binary </a:t>
            </a:r>
            <a:r>
              <a:rPr lang="en-US" sz="2000" b="1" dirty="0"/>
              <a:t>parsers</a:t>
            </a:r>
            <a:r>
              <a:rPr lang="en-US" sz="2000" dirty="0"/>
              <a:t> (F*) </a:t>
            </a:r>
            <a:r>
              <a:rPr lang="en-US" sz="2000" dirty="0" smtClean="0"/>
              <a:t>-- shipping in Windows kernel</a:t>
            </a:r>
          </a:p>
          <a:p>
            <a:pPr lvl="1">
              <a:lnSpc>
                <a:spcPct val="130000"/>
              </a:lnSpc>
            </a:pPr>
            <a:r>
              <a:rPr lang="en-US" sz="2000" dirty="0" smtClean="0"/>
              <a:t>Catalin working on design of F* proof assistant ("Coq + SMT automation")</a:t>
            </a:r>
          </a:p>
          <a:p>
            <a:pPr>
              <a:lnSpc>
                <a:spcPct val="130000"/>
              </a:lnSpc>
            </a:pPr>
            <a:r>
              <a:rPr lang="en-US" sz="2000" b="1" dirty="0" smtClean="0"/>
              <a:t>Libjade high-assurance post-quantum crypto library</a:t>
            </a:r>
            <a:r>
              <a:rPr lang="en-US" sz="2000" dirty="0" smtClean="0"/>
              <a:t> (EasyCrypt)</a:t>
            </a:r>
          </a:p>
          <a:p>
            <a:pPr lvl="1">
              <a:lnSpc>
                <a:spcPct val="130000"/>
              </a:lnSpc>
            </a:pPr>
            <a:r>
              <a:rPr lang="en-US" sz="2000" dirty="0" smtClean="0"/>
              <a:t>Peter Schwabe</a:t>
            </a:r>
            <a:r>
              <a:rPr lang="en-US" sz="2000" dirty="0"/>
              <a:t> </a:t>
            </a:r>
            <a:r>
              <a:rPr lang="en-US" sz="2000" dirty="0" smtClean="0"/>
              <a:t>and Gilles Barthe from MPI-SP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47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F7F7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43266</TotalTime>
  <Words>1418</Words>
  <Application>Microsoft Office PowerPoint</Application>
  <PresentationFormat>On-screen Show (16:10)</PresentationFormat>
  <Paragraphs>190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Optima</vt:lpstr>
      <vt:lpstr>Office Theme</vt:lpstr>
      <vt:lpstr>Proofs are Programs Summer 2023 @ Ruhr Uni Bochum</vt:lpstr>
      <vt:lpstr>This course in a nutshell</vt:lpstr>
      <vt:lpstr>Logic and proofs</vt:lpstr>
      <vt:lpstr>The story of logics is quite fascinating</vt:lpstr>
      <vt:lpstr>Logic and proofs</vt:lpstr>
      <vt:lpstr>Logic and computer science</vt:lpstr>
      <vt:lpstr>Functional programming</vt:lpstr>
      <vt:lpstr>Functional programming in practice</vt:lpstr>
      <vt:lpstr>Program verification in proof assistants Proving mathematically that a program satisfies a specification</vt:lpstr>
      <vt:lpstr>Machine-checked proofs of math theorems</vt:lpstr>
      <vt:lpstr>This course</vt:lpstr>
      <vt:lpstr>Textbook written in Coq; our version at: https://mpi-sp-pap-2023.github.io/book</vt:lpstr>
      <vt:lpstr>Lecture logistics</vt:lpstr>
      <vt:lpstr>Exercises</vt:lpstr>
      <vt:lpstr>Tutorials: Q&amp;A about the exercise sheets</vt:lpstr>
      <vt:lpstr>Exams</vt:lpstr>
      <vt:lpstr>Final grade</vt:lpstr>
      <vt:lpstr>Already considering follow up course (next semester?) Foundations of Programming Languages, Verification, and Security</vt:lpstr>
    </vt:vector>
  </TitlesOfParts>
  <Company>Inria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Catalin Hritcu</dc:creator>
  <cp:lastModifiedBy>Catalin Hritcu</cp:lastModifiedBy>
  <cp:revision>2098</cp:revision>
  <dcterms:created xsi:type="dcterms:W3CDTF">2016-12-13T09:19:39Z</dcterms:created>
  <dcterms:modified xsi:type="dcterms:W3CDTF">2023-04-05T20:56:24Z</dcterms:modified>
</cp:coreProperties>
</file>